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4"/>
  </p:notesMasterIdLst>
  <p:sldIdLst>
    <p:sldId id="492" r:id="rId2"/>
    <p:sldId id="493" r:id="rId3"/>
    <p:sldId id="494" r:id="rId4"/>
    <p:sldId id="495" r:id="rId5"/>
    <p:sldId id="496" r:id="rId6"/>
    <p:sldId id="490" r:id="rId7"/>
    <p:sldId id="498" r:id="rId8"/>
    <p:sldId id="491" r:id="rId9"/>
    <p:sldId id="497" r:id="rId10"/>
    <p:sldId id="500" r:id="rId11"/>
    <p:sldId id="483" r:id="rId12"/>
    <p:sldId id="434" r:id="rId13"/>
  </p:sldIdLst>
  <p:sldSz cx="9144000" cy="5143500" type="screen16x9"/>
  <p:notesSz cx="6858000" cy="9144000"/>
  <p:embeddedFontLst>
    <p:embeddedFont>
      <p:font typeface="Orly's Font 2" panose="020B0604020202020204" charset="0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Verdana" panose="020B0604030504040204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29" autoAdjust="0"/>
    <p:restoredTop sz="79702" autoAdjust="0"/>
  </p:normalViewPr>
  <p:slideViewPr>
    <p:cSldViewPr>
      <p:cViewPr varScale="1">
        <p:scale>
          <a:sx n="37" d="100"/>
          <a:sy n="37" d="100"/>
        </p:scale>
        <p:origin x="-78" y="-594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Let’s look at the shapes from the beginning of the lesson.  Let’s find the quadrilaterals.</a:t>
            </a:r>
          </a:p>
          <a:p>
            <a:r>
              <a:rPr lang="en-US" dirty="0" smtClean="0"/>
              <a:t>First let’s get rid of any shapes that do not have straight sides.</a:t>
            </a:r>
          </a:p>
          <a:p>
            <a:r>
              <a:rPr lang="en-US" dirty="0" smtClean="0"/>
              <a:t>This shape on the right has one curved side.  So this cannot be a quadrilateral.</a:t>
            </a:r>
          </a:p>
          <a:p>
            <a:r>
              <a:rPr lang="en-US" dirty="0" smtClean="0"/>
              <a:t>Do</a:t>
            </a:r>
            <a:r>
              <a:rPr lang="en-US" baseline="0" dirty="0" smtClean="0"/>
              <a:t> we have any shapes missing a corner, because it has sides that do not meet?</a:t>
            </a:r>
          </a:p>
          <a:p>
            <a:r>
              <a:rPr lang="en-US" baseline="0" dirty="0" smtClean="0"/>
              <a:t>Yes, here’s one!  So, it too cannot be a quadrilateral.</a:t>
            </a:r>
          </a:p>
          <a:p>
            <a:r>
              <a:rPr lang="en-US" baseline="0" dirty="0" smtClean="0"/>
              <a:t>Do we have any shapes that do not have exactly 4 sides?</a:t>
            </a:r>
          </a:p>
          <a:p>
            <a:r>
              <a:rPr lang="en-US" baseline="0" dirty="0" smtClean="0"/>
              <a:t>No.   The first shape and the third shape </a:t>
            </a:r>
            <a:r>
              <a:rPr lang="en-US" i="1" baseline="0" dirty="0" smtClean="0"/>
              <a:t>are</a:t>
            </a:r>
            <a:r>
              <a:rPr lang="en-US" i="0" baseline="0" dirty="0" smtClean="0"/>
              <a:t> quadrilaterals!</a:t>
            </a:r>
            <a:endParaRPr lang="en-US" baseline="0" dirty="0" smtClean="0"/>
          </a:p>
          <a:p>
            <a:r>
              <a:rPr lang="en-US" baseline="0" dirty="0" smtClean="0"/>
              <a:t>I know that the green shape looks like it may not be a quadrilateral because it looks like its sides are folding in on itself, but it is a quadrilateral.  It has 4 straight sides that meet at 4 corners.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As long as you follow three rules, you can identify or find a quadrilateral.</a:t>
            </a:r>
          </a:p>
          <a:p>
            <a:r>
              <a:rPr lang="en-US" baseline="0" dirty="0" smtClean="0"/>
              <a:t>You have to be sure that your shape has 4 sides, that all of the sides are straight, and that all of the sides meet at a corner (or vertex).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When you are searching for a quadrilateral, you must first know that quadrilaterals have 4 sides.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Let’s find the quadrilateral.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Which of these shapes has 4 sides?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 shape on the left has 4 sides, so it is the quadrilateral.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You already know that the sides of a triangle must be straight.  Well, the 4 sides of a quadrilateral must also be straight.</a:t>
            </a:r>
          </a:p>
          <a:p>
            <a:r>
              <a:rPr lang="en-US" baseline="0" dirty="0" smtClean="0"/>
              <a:t>You can check to see if the sides are straight by using a straight edge or ruler, like this.</a:t>
            </a:r>
          </a:p>
          <a:p>
            <a:r>
              <a:rPr lang="en-US" baseline="0" dirty="0" smtClean="0"/>
              <a:t>I know that this bottom side is not straight, because it peeks out below my ruler</a:t>
            </a:r>
          </a:p>
          <a:p>
            <a:r>
              <a:rPr lang="en-US" baseline="0" dirty="0" smtClean="0"/>
              <a:t>or it is hidden underneath my ruler.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Let’s find the quadrilaterals.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Which of these shapes cannot be a quadrilateral because it does not have 4 straight sides?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This shape on the left has one side that is curved, so it is not a quadrilateral!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You also learned that a triangle must be a closed shape, which means all of the sides must touch or meet at a corner or vertex.  You have to make sure a quadrilateral is closed as well, just like closing a gate on a sheep so that it cannot get out.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Let’s find the quadrilaterals.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Which of these shapes cannot be a quadrilateral because it does not 4 straight sides that meet at a corner or vertex?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Let’s take a look at the corners of each shape.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Do all of the sides meet to make corners in the first shape? Yes!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Do all of the sides meet to make corners in the second shape?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No, this shape does not have 4 corners; 2 of its sides do not meet.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It is not a closed shape, so it is not a quadrilateral!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What about the third shape?  Do all of its sides meet?  Yes!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So, the only shape that is not a quadrilateral, is the one in the middle.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 common misunderstanding is that quadrilaterals</a:t>
            </a:r>
            <a:r>
              <a:rPr lang="en-US" baseline="0" dirty="0" smtClean="0"/>
              <a:t> cannot have sides that are dented.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328737" y="536362"/>
            <a:ext cx="6400800" cy="523220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Look at the shapes below.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19" name="Text Placeholder 1"/>
          <p:cNvSpPr txBox="1">
            <a:spLocks/>
          </p:cNvSpPr>
          <p:nvPr/>
        </p:nvSpPr>
        <p:spPr bwMode="auto">
          <a:xfrm>
            <a:off x="359532" y="3848730"/>
            <a:ext cx="844196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I know which ones </a:t>
            </a:r>
            <a:br>
              <a:rPr lang="en-US" sz="2800" dirty="0" smtClean="0">
                <a:solidFill>
                  <a:schemeClr val="accent5"/>
                </a:solidFill>
              </a:rPr>
            </a:br>
            <a:r>
              <a:rPr lang="en-US" sz="2800" dirty="0" smtClean="0">
                <a:solidFill>
                  <a:schemeClr val="accent5"/>
                </a:solidFill>
              </a:rPr>
              <a:t>are quadrilaterals?</a:t>
            </a:r>
            <a:endParaRPr lang="en-US" sz="2800" dirty="0">
              <a:solidFill>
                <a:schemeClr val="accent5"/>
              </a:solidFill>
            </a:endParaRPr>
          </a:p>
        </p:txBody>
      </p:sp>
      <p:grpSp>
        <p:nvGrpSpPr>
          <p:cNvPr id="69" name="Group 68"/>
          <p:cNvGrpSpPr/>
          <p:nvPr/>
        </p:nvGrpSpPr>
        <p:grpSpPr>
          <a:xfrm>
            <a:off x="2807804" y="1182337"/>
            <a:ext cx="1652422" cy="2468058"/>
            <a:chOff x="2627784" y="1826954"/>
            <a:chExt cx="1652422" cy="1644896"/>
          </a:xfrm>
        </p:grpSpPr>
        <p:cxnSp>
          <p:nvCxnSpPr>
            <p:cNvPr id="18" name="Straight Connector 17"/>
            <p:cNvCxnSpPr/>
            <p:nvPr/>
          </p:nvCxnSpPr>
          <p:spPr>
            <a:xfrm flipV="1">
              <a:off x="2627784" y="1826954"/>
              <a:ext cx="0" cy="1618597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2627784" y="1826954"/>
              <a:ext cx="1404156" cy="1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2627784" y="3445551"/>
              <a:ext cx="1652422" cy="22855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V="1">
              <a:off x="4280206" y="2021984"/>
              <a:ext cx="0" cy="1449866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Diamond 60"/>
          <p:cNvSpPr/>
          <p:nvPr/>
        </p:nvSpPr>
        <p:spPr>
          <a:xfrm>
            <a:off x="251520" y="1400211"/>
            <a:ext cx="2232248" cy="2071639"/>
          </a:xfrm>
          <a:prstGeom prst="diamond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70" name="Group 69"/>
          <p:cNvGrpSpPr/>
          <p:nvPr/>
        </p:nvGrpSpPr>
        <p:grpSpPr>
          <a:xfrm>
            <a:off x="5793061" y="1182336"/>
            <a:ext cx="3075887" cy="2397024"/>
            <a:chOff x="5671822" y="1167594"/>
            <a:chExt cx="3075887" cy="2397024"/>
          </a:xfrm>
        </p:grpSpPr>
        <p:cxnSp>
          <p:nvCxnSpPr>
            <p:cNvPr id="29" name="Straight Connector 28"/>
            <p:cNvCxnSpPr/>
            <p:nvPr/>
          </p:nvCxnSpPr>
          <p:spPr>
            <a:xfrm flipH="1" flipV="1">
              <a:off x="7020272" y="1491630"/>
              <a:ext cx="107940" cy="2072988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V="1">
              <a:off x="7020272" y="1167594"/>
              <a:ext cx="920008" cy="324036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Arc 34"/>
            <p:cNvSpPr/>
            <p:nvPr/>
          </p:nvSpPr>
          <p:spPr>
            <a:xfrm rot="5575538">
              <a:off x="6079075" y="889995"/>
              <a:ext cx="2261381" cy="3075887"/>
            </a:xfrm>
            <a:prstGeom prst="arc">
              <a:avLst>
                <a:gd name="adj1" fmla="val 17009549"/>
                <a:gd name="adj2" fmla="val 90066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4" name="Straight Connector 63"/>
            <p:cNvCxnSpPr>
              <a:stCxn id="35" idx="0"/>
            </p:cNvCxnSpPr>
            <p:nvPr/>
          </p:nvCxnSpPr>
          <p:spPr>
            <a:xfrm flipH="1" flipV="1">
              <a:off x="7902417" y="1167594"/>
              <a:ext cx="749588" cy="1685314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/>
          <p:cNvGrpSpPr/>
          <p:nvPr/>
        </p:nvGrpSpPr>
        <p:grpSpPr>
          <a:xfrm>
            <a:off x="4675237" y="1245143"/>
            <a:ext cx="2124236" cy="2235006"/>
            <a:chOff x="179512" y="1344354"/>
            <a:chExt cx="2124236" cy="2235006"/>
          </a:xfrm>
        </p:grpSpPr>
        <p:cxnSp>
          <p:nvCxnSpPr>
            <p:cNvPr id="4" name="Straight Connector 3"/>
            <p:cNvCxnSpPr/>
            <p:nvPr/>
          </p:nvCxnSpPr>
          <p:spPr>
            <a:xfrm flipV="1">
              <a:off x="179512" y="1344354"/>
              <a:ext cx="1116124" cy="2235006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 flipV="1">
              <a:off x="1295636" y="1377218"/>
              <a:ext cx="1008112" cy="2202142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V="1">
              <a:off x="179512" y="3039802"/>
              <a:ext cx="972108" cy="539558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1151620" y="3039802"/>
              <a:ext cx="1152128" cy="539558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1261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9" grpId="0" build="p"/>
      <p:bldP spid="6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"/>
          <p:cNvSpPr txBox="1">
            <a:spLocks/>
          </p:cNvSpPr>
          <p:nvPr/>
        </p:nvSpPr>
        <p:spPr bwMode="auto">
          <a:xfrm>
            <a:off x="1328737" y="824394"/>
            <a:ext cx="640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Look at the shapes below.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12" name="Text Placeholder 1"/>
          <p:cNvSpPr txBox="1">
            <a:spLocks/>
          </p:cNvSpPr>
          <p:nvPr/>
        </p:nvSpPr>
        <p:spPr bwMode="auto">
          <a:xfrm>
            <a:off x="389203" y="4227934"/>
            <a:ext cx="84419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Which ones are quadrilaterals?</a:t>
            </a:r>
            <a:endParaRPr lang="en-US" sz="2800" dirty="0">
              <a:solidFill>
                <a:schemeClr val="accent5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807804" y="1411317"/>
            <a:ext cx="1652422" cy="2397024"/>
            <a:chOff x="2627784" y="1826954"/>
            <a:chExt cx="1652422" cy="1644896"/>
          </a:xfrm>
        </p:grpSpPr>
        <p:cxnSp>
          <p:nvCxnSpPr>
            <p:cNvPr id="16" name="Straight Connector 15"/>
            <p:cNvCxnSpPr/>
            <p:nvPr/>
          </p:nvCxnSpPr>
          <p:spPr>
            <a:xfrm flipV="1">
              <a:off x="2627784" y="1826954"/>
              <a:ext cx="0" cy="1618597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H="1">
              <a:off x="2627784" y="1826954"/>
              <a:ext cx="1404156" cy="1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2627784" y="3445551"/>
              <a:ext cx="1652422" cy="22855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V="1">
              <a:off x="4280206" y="2021984"/>
              <a:ext cx="0" cy="1449866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Diamond 21"/>
          <p:cNvSpPr/>
          <p:nvPr/>
        </p:nvSpPr>
        <p:spPr>
          <a:xfrm>
            <a:off x="284716" y="1686759"/>
            <a:ext cx="2232248" cy="2071639"/>
          </a:xfrm>
          <a:prstGeom prst="diamond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5793061" y="1411316"/>
            <a:ext cx="3075887" cy="2397024"/>
            <a:chOff x="5671822" y="1167594"/>
            <a:chExt cx="3075887" cy="2397024"/>
          </a:xfrm>
        </p:grpSpPr>
        <p:cxnSp>
          <p:nvCxnSpPr>
            <p:cNvPr id="24" name="Straight Connector 23"/>
            <p:cNvCxnSpPr/>
            <p:nvPr/>
          </p:nvCxnSpPr>
          <p:spPr>
            <a:xfrm flipH="1" flipV="1">
              <a:off x="7020272" y="1491630"/>
              <a:ext cx="107940" cy="2072988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V="1">
              <a:off x="7020272" y="1167594"/>
              <a:ext cx="920008" cy="324036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Arc 25"/>
            <p:cNvSpPr/>
            <p:nvPr/>
          </p:nvSpPr>
          <p:spPr>
            <a:xfrm rot="5575538">
              <a:off x="6079075" y="889995"/>
              <a:ext cx="2261381" cy="3075887"/>
            </a:xfrm>
            <a:prstGeom prst="arc">
              <a:avLst>
                <a:gd name="adj1" fmla="val 17009549"/>
                <a:gd name="adj2" fmla="val 90066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/>
            <p:cNvCxnSpPr>
              <a:stCxn id="26" idx="0"/>
            </p:cNvCxnSpPr>
            <p:nvPr/>
          </p:nvCxnSpPr>
          <p:spPr>
            <a:xfrm flipH="1" flipV="1">
              <a:off x="7902417" y="1167594"/>
              <a:ext cx="749588" cy="1685314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>
            <a:off x="4675237" y="1653895"/>
            <a:ext cx="2124236" cy="2235006"/>
            <a:chOff x="179512" y="1344354"/>
            <a:chExt cx="2124236" cy="2235006"/>
          </a:xfrm>
        </p:grpSpPr>
        <p:cxnSp>
          <p:nvCxnSpPr>
            <p:cNvPr id="29" name="Straight Connector 28"/>
            <p:cNvCxnSpPr/>
            <p:nvPr/>
          </p:nvCxnSpPr>
          <p:spPr>
            <a:xfrm flipV="1">
              <a:off x="179512" y="1344354"/>
              <a:ext cx="1116124" cy="2235006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H="1" flipV="1">
              <a:off x="1295636" y="1377218"/>
              <a:ext cx="1008112" cy="2202142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V="1">
              <a:off x="179512" y="3039802"/>
              <a:ext cx="972108" cy="539558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1151620" y="3039802"/>
              <a:ext cx="1152128" cy="539558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3" name="Picture 3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58890">
            <a:off x="6724114" y="3203113"/>
            <a:ext cx="2347880" cy="36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Multiply 33"/>
          <p:cNvSpPr/>
          <p:nvPr/>
        </p:nvSpPr>
        <p:spPr>
          <a:xfrm>
            <a:off x="6910532" y="1658617"/>
            <a:ext cx="1890968" cy="1966799"/>
          </a:xfrm>
          <a:prstGeom prst="mathMultiply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Down Arrow 34"/>
          <p:cNvSpPr/>
          <p:nvPr/>
        </p:nvSpPr>
        <p:spPr>
          <a:xfrm rot="9039553">
            <a:off x="8105479" y="3771949"/>
            <a:ext cx="454916" cy="628887"/>
          </a:xfrm>
          <a:prstGeom prst="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Oval 35"/>
          <p:cNvSpPr/>
          <p:nvPr/>
        </p:nvSpPr>
        <p:spPr>
          <a:xfrm>
            <a:off x="3890547" y="1234896"/>
            <a:ext cx="866301" cy="832798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Multiply 36"/>
          <p:cNvSpPr/>
          <p:nvPr/>
        </p:nvSpPr>
        <p:spPr>
          <a:xfrm>
            <a:off x="2719219" y="1681856"/>
            <a:ext cx="1890968" cy="1966799"/>
          </a:xfrm>
          <a:prstGeom prst="mathMultiply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Rectangle 6"/>
          <p:cNvSpPr>
            <a:spLocks noChangeArrowheads="1"/>
          </p:cNvSpPr>
          <p:nvPr/>
        </p:nvSpPr>
        <p:spPr bwMode="gray">
          <a:xfrm>
            <a:off x="1897002" y="1747903"/>
            <a:ext cx="4427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gray">
          <a:xfrm>
            <a:off x="1887919" y="3224067"/>
            <a:ext cx="4427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40" name="Rectangle 6"/>
          <p:cNvSpPr>
            <a:spLocks noChangeArrowheads="1"/>
          </p:cNvSpPr>
          <p:nvPr/>
        </p:nvSpPr>
        <p:spPr bwMode="gray">
          <a:xfrm>
            <a:off x="484354" y="3260071"/>
            <a:ext cx="4219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4</a:t>
            </a:r>
          </a:p>
        </p:txBody>
      </p:sp>
      <p:sp>
        <p:nvSpPr>
          <p:cNvPr id="41" name="Rectangle 6"/>
          <p:cNvSpPr>
            <a:spLocks noChangeArrowheads="1"/>
          </p:cNvSpPr>
          <p:nvPr/>
        </p:nvSpPr>
        <p:spPr bwMode="gray">
          <a:xfrm>
            <a:off x="552594" y="1735352"/>
            <a:ext cx="52701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42" name="Rectangle 6"/>
          <p:cNvSpPr>
            <a:spLocks noChangeArrowheads="1"/>
          </p:cNvSpPr>
          <p:nvPr/>
        </p:nvSpPr>
        <p:spPr bwMode="gray">
          <a:xfrm>
            <a:off x="6217482" y="2251959"/>
            <a:ext cx="4427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43" name="Rectangle 6"/>
          <p:cNvSpPr>
            <a:spLocks noChangeArrowheads="1"/>
          </p:cNvSpPr>
          <p:nvPr/>
        </p:nvSpPr>
        <p:spPr bwMode="gray">
          <a:xfrm>
            <a:off x="5940152" y="3620111"/>
            <a:ext cx="4427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44" name="Rectangle 6"/>
          <p:cNvSpPr>
            <a:spLocks noChangeArrowheads="1"/>
          </p:cNvSpPr>
          <p:nvPr/>
        </p:nvSpPr>
        <p:spPr bwMode="gray">
          <a:xfrm>
            <a:off x="5040052" y="3620111"/>
            <a:ext cx="4219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4</a:t>
            </a:r>
          </a:p>
        </p:txBody>
      </p:sp>
      <p:sp>
        <p:nvSpPr>
          <p:cNvPr id="45" name="Rectangle 6"/>
          <p:cNvSpPr>
            <a:spLocks noChangeArrowheads="1"/>
          </p:cNvSpPr>
          <p:nvPr/>
        </p:nvSpPr>
        <p:spPr bwMode="gray">
          <a:xfrm>
            <a:off x="4897782" y="2253973"/>
            <a:ext cx="52701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46" name="Half Frame 45"/>
          <p:cNvSpPr/>
          <p:nvPr/>
        </p:nvSpPr>
        <p:spPr>
          <a:xfrm rot="18378447" flipV="1">
            <a:off x="645745" y="1885383"/>
            <a:ext cx="1510190" cy="1010873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7" name="Half Frame 46"/>
          <p:cNvSpPr/>
          <p:nvPr/>
        </p:nvSpPr>
        <p:spPr>
          <a:xfrm rot="18378447" flipV="1">
            <a:off x="5035559" y="1806430"/>
            <a:ext cx="1595095" cy="984227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8" name="Oval 47"/>
          <p:cNvSpPr/>
          <p:nvPr/>
        </p:nvSpPr>
        <p:spPr>
          <a:xfrm>
            <a:off x="5537127" y="1447353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9" name="Oval 48"/>
          <p:cNvSpPr/>
          <p:nvPr/>
        </p:nvSpPr>
        <p:spPr>
          <a:xfrm>
            <a:off x="5393111" y="3112541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0" name="Oval 49"/>
          <p:cNvSpPr/>
          <p:nvPr/>
        </p:nvSpPr>
        <p:spPr>
          <a:xfrm>
            <a:off x="6496961" y="3645348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" name="Oval 50"/>
          <p:cNvSpPr/>
          <p:nvPr/>
        </p:nvSpPr>
        <p:spPr>
          <a:xfrm>
            <a:off x="4465652" y="3648655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14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2" grpId="0"/>
      <p:bldP spid="22" grpId="0" animBg="1"/>
      <p:bldP spid="22" grpId="1" animBg="1"/>
      <p:bldP spid="34" grpId="0" animBg="1"/>
      <p:bldP spid="35" grpId="0" animBg="1"/>
      <p:bldP spid="35" grpId="1" animBg="1"/>
      <p:bldP spid="36" grpId="0" animBg="1"/>
      <p:bldP spid="36" grpId="1" animBg="1"/>
      <p:bldP spid="37" grpId="0" animBg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2" grpId="2"/>
      <p:bldP spid="43" grpId="0"/>
      <p:bldP spid="43" grpId="1"/>
      <p:bldP spid="43" grpId="2"/>
      <p:bldP spid="44" grpId="0"/>
      <p:bldP spid="44" grpId="1"/>
      <p:bldP spid="44" grpId="2"/>
      <p:bldP spid="45" grpId="0"/>
      <p:bldP spid="45" grpId="1"/>
      <p:bldP spid="45" grpId="2"/>
      <p:bldP spid="46" grpId="0" animBg="1"/>
      <p:bldP spid="47" grpId="0" animBg="1"/>
      <p:bldP spid="47" grpId="1" animBg="1"/>
      <p:bldP spid="47" grpId="2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0" y="987574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You can identify a quadrilateral!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gray">
          <a:xfrm>
            <a:off x="1641171" y="1894668"/>
            <a:ext cx="5493812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5"/>
                </a:solidFill>
                <a:latin typeface="Orly's Font 2" pitchFamily="66" charset="0"/>
              </a:rPr>
              <a:t>Quadrilaterals have 4 sides.</a:t>
            </a:r>
            <a:endParaRPr lang="en-US" sz="2800" kern="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gray">
          <a:xfrm>
            <a:off x="1115616" y="1740507"/>
            <a:ext cx="3802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gray">
          <a:xfrm>
            <a:off x="1641171" y="2784912"/>
            <a:ext cx="4208203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5"/>
                </a:solidFill>
                <a:latin typeface="Orly's Font 2" pitchFamily="66" charset="0"/>
              </a:rPr>
              <a:t>All sides are straight.</a:t>
            </a:r>
            <a:endParaRPr lang="en-US" sz="2800" kern="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gray">
          <a:xfrm>
            <a:off x="1115616" y="2630751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gray">
          <a:xfrm>
            <a:off x="1641171" y="3684662"/>
            <a:ext cx="5182829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5"/>
                </a:solidFill>
                <a:latin typeface="Orly's Font 2" pitchFamily="66" charset="0"/>
              </a:rPr>
              <a:t>All sides meet at a corner.</a:t>
            </a:r>
            <a:endParaRPr lang="en-US" sz="2800" kern="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gray">
          <a:xfrm>
            <a:off x="1115616" y="3530501"/>
            <a:ext cx="54053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154408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3" grpId="0"/>
      <p:bldP spid="15" grpId="0"/>
      <p:bldP spid="18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63588" y="1059582"/>
            <a:ext cx="7429500" cy="28623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learned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identify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quadrilaterals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finding shapes with </a:t>
            </a:r>
            <a:b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4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straight sides that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meet at 4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corners.</a:t>
            </a: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915566"/>
            <a:ext cx="802889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identify quadrilaterals </a:t>
            </a:r>
            <a:b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finding shapes with </a:t>
            </a:r>
            <a:b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4 straight sides that </a:t>
            </a:r>
            <a:b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meet at 4 corners.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775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044020" y="608370"/>
            <a:ext cx="54524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quadrilateral has 4 sides!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1835696" y="1891796"/>
            <a:ext cx="576064" cy="251615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2411760" y="1603764"/>
            <a:ext cx="4644516" cy="288032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 flipV="1">
            <a:off x="7056276" y="1603765"/>
            <a:ext cx="828092" cy="187220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6"/>
          <p:cNvSpPr>
            <a:spLocks noChangeArrowheads="1"/>
          </p:cNvSpPr>
          <p:nvPr/>
        </p:nvSpPr>
        <p:spPr bwMode="gray">
          <a:xfrm>
            <a:off x="1732800" y="2631988"/>
            <a:ext cx="3802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gray">
          <a:xfrm>
            <a:off x="4321102" y="1122355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28" name="Rectangle 6"/>
          <p:cNvSpPr>
            <a:spLocks noChangeArrowheads="1"/>
          </p:cNvSpPr>
          <p:nvPr/>
        </p:nvSpPr>
        <p:spPr bwMode="gray">
          <a:xfrm>
            <a:off x="7453450" y="2126345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1835696" y="3475972"/>
            <a:ext cx="6048672" cy="931982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6"/>
          <p:cNvSpPr>
            <a:spLocks noChangeArrowheads="1"/>
          </p:cNvSpPr>
          <p:nvPr/>
        </p:nvSpPr>
        <p:spPr bwMode="gray">
          <a:xfrm>
            <a:off x="4758541" y="4023233"/>
            <a:ext cx="51007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25479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9" grpId="0"/>
      <p:bldP spid="28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860398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find the quadrilateral.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gray">
          <a:xfrm>
            <a:off x="1520696" y="1527634"/>
            <a:ext cx="325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gray">
          <a:xfrm>
            <a:off x="4211960" y="3463139"/>
            <a:ext cx="4427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86" t="38492" r="30494" b="7425"/>
          <a:stretch/>
        </p:blipFill>
        <p:spPr>
          <a:xfrm flipH="1">
            <a:off x="6984268" y="3143454"/>
            <a:ext cx="2130082" cy="1588536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612690" y="1972857"/>
            <a:ext cx="2196244" cy="2291081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Regular Pentagon 38"/>
          <p:cNvSpPr/>
          <p:nvPr/>
        </p:nvSpPr>
        <p:spPr>
          <a:xfrm rot="19830370">
            <a:off x="4798267" y="1576551"/>
            <a:ext cx="2412268" cy="2245188"/>
          </a:xfrm>
          <a:prstGeom prst="pentagon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Isosceles Triangle 39"/>
          <p:cNvSpPr/>
          <p:nvPr/>
        </p:nvSpPr>
        <p:spPr>
          <a:xfrm>
            <a:off x="2879812" y="2341242"/>
            <a:ext cx="2298485" cy="2390748"/>
          </a:xfrm>
          <a:prstGeom prst="triangl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Rectangle 6"/>
          <p:cNvSpPr>
            <a:spLocks noChangeArrowheads="1"/>
          </p:cNvSpPr>
          <p:nvPr/>
        </p:nvSpPr>
        <p:spPr bwMode="gray">
          <a:xfrm>
            <a:off x="2808934" y="2733676"/>
            <a:ext cx="4427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42" name="Rectangle 6"/>
          <p:cNvSpPr>
            <a:spLocks noChangeArrowheads="1"/>
          </p:cNvSpPr>
          <p:nvPr/>
        </p:nvSpPr>
        <p:spPr bwMode="gray">
          <a:xfrm>
            <a:off x="1502077" y="4322589"/>
            <a:ext cx="44435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43" name="Rectangle 6"/>
          <p:cNvSpPr>
            <a:spLocks noChangeArrowheads="1"/>
          </p:cNvSpPr>
          <p:nvPr/>
        </p:nvSpPr>
        <p:spPr bwMode="gray">
          <a:xfrm>
            <a:off x="179512" y="2733675"/>
            <a:ext cx="52701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rly's Font 2" pitchFamily="66" charset="0"/>
              </a:rPr>
              <a:t>4</a:t>
            </a:r>
          </a:p>
        </p:txBody>
      </p:sp>
      <p:sp>
        <p:nvSpPr>
          <p:cNvPr id="44" name="Rectangle 6"/>
          <p:cNvSpPr>
            <a:spLocks noChangeArrowheads="1"/>
          </p:cNvSpPr>
          <p:nvPr/>
        </p:nvSpPr>
        <p:spPr bwMode="gray">
          <a:xfrm>
            <a:off x="3454182" y="3463139"/>
            <a:ext cx="325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45" name="Rectangle 6"/>
          <p:cNvSpPr>
            <a:spLocks noChangeArrowheads="1"/>
          </p:cNvSpPr>
          <p:nvPr/>
        </p:nvSpPr>
        <p:spPr bwMode="gray">
          <a:xfrm>
            <a:off x="3807679" y="4291231"/>
            <a:ext cx="4427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46" name="Rectangle 6"/>
          <p:cNvSpPr>
            <a:spLocks noChangeArrowheads="1"/>
          </p:cNvSpPr>
          <p:nvPr/>
        </p:nvSpPr>
        <p:spPr bwMode="gray">
          <a:xfrm>
            <a:off x="4786054" y="1962808"/>
            <a:ext cx="325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47" name="Rectangle 6"/>
          <p:cNvSpPr>
            <a:spLocks noChangeArrowheads="1"/>
          </p:cNvSpPr>
          <p:nvPr/>
        </p:nvSpPr>
        <p:spPr bwMode="gray">
          <a:xfrm>
            <a:off x="7022938" y="2148901"/>
            <a:ext cx="44435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48" name="Rectangle 6"/>
          <p:cNvSpPr>
            <a:spLocks noChangeArrowheads="1"/>
          </p:cNvSpPr>
          <p:nvPr/>
        </p:nvSpPr>
        <p:spPr bwMode="gray">
          <a:xfrm>
            <a:off x="6472548" y="3650585"/>
            <a:ext cx="4219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4</a:t>
            </a:r>
          </a:p>
        </p:txBody>
      </p:sp>
      <p:sp>
        <p:nvSpPr>
          <p:cNvPr id="49" name="Rectangle 6"/>
          <p:cNvSpPr>
            <a:spLocks noChangeArrowheads="1"/>
          </p:cNvSpPr>
          <p:nvPr/>
        </p:nvSpPr>
        <p:spPr bwMode="gray">
          <a:xfrm>
            <a:off x="5976156" y="1311610"/>
            <a:ext cx="44435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50" name="Rectangle 6"/>
          <p:cNvSpPr>
            <a:spLocks noChangeArrowheads="1"/>
          </p:cNvSpPr>
          <p:nvPr/>
        </p:nvSpPr>
        <p:spPr bwMode="gray">
          <a:xfrm>
            <a:off x="4968044" y="3571151"/>
            <a:ext cx="45397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5</a:t>
            </a:r>
          </a:p>
        </p:txBody>
      </p:sp>
      <p:sp>
        <p:nvSpPr>
          <p:cNvPr id="21" name="Oval Callout 20"/>
          <p:cNvSpPr/>
          <p:nvPr/>
        </p:nvSpPr>
        <p:spPr>
          <a:xfrm>
            <a:off x="5832141" y="2441288"/>
            <a:ext cx="2088232" cy="1314238"/>
          </a:xfrm>
          <a:prstGeom prst="wedgeEllipseCallout">
            <a:avLst>
              <a:gd name="adj1" fmla="val 49560"/>
              <a:gd name="adj2" fmla="val 53928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69260" y="2816808"/>
            <a:ext cx="1743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Which one has 4 sides?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979284" y="2692536"/>
            <a:ext cx="19050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shape on the left is the quadrilateral!</a:t>
            </a:r>
          </a:p>
        </p:txBody>
      </p:sp>
      <p:sp>
        <p:nvSpPr>
          <p:cNvPr id="52" name="Half Frame 51"/>
          <p:cNvSpPr/>
          <p:nvPr/>
        </p:nvSpPr>
        <p:spPr>
          <a:xfrm rot="18378447" flipV="1">
            <a:off x="1307374" y="2645306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05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6" grpId="0"/>
      <p:bldP spid="17" grpId="0"/>
      <p:bldP spid="38" grpId="0" animBg="1"/>
      <p:bldP spid="38" grpId="1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21" grpId="0" animBg="1"/>
      <p:bldP spid="21" grpId="1" animBg="1"/>
      <p:bldP spid="21" grpId="2" animBg="1"/>
      <p:bldP spid="22" grpId="0"/>
      <p:bldP spid="22" grpId="1"/>
      <p:bldP spid="51" grpId="0"/>
      <p:bldP spid="5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13259">
            <a:off x="4489060" y="2739189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0" y="843558"/>
            <a:ext cx="914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All 4 sides of a quadrilateral must be straight!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" name="Rectangle 8"/>
          <p:cNvSpPr/>
          <p:nvPr/>
        </p:nvSpPr>
        <p:spPr>
          <a:xfrm rot="4335537">
            <a:off x="728600" y="2824198"/>
            <a:ext cx="3455313" cy="388775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Half Frame 13"/>
          <p:cNvSpPr/>
          <p:nvPr/>
        </p:nvSpPr>
        <p:spPr>
          <a:xfrm rot="18378447" flipV="1">
            <a:off x="1196056" y="2775226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Half Frame 19"/>
          <p:cNvSpPr/>
          <p:nvPr/>
        </p:nvSpPr>
        <p:spPr>
          <a:xfrm rot="18378447" flipV="1">
            <a:off x="6536880" y="2651047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Multiply 22"/>
          <p:cNvSpPr/>
          <p:nvPr/>
        </p:nvSpPr>
        <p:spPr>
          <a:xfrm>
            <a:off x="3788505" y="3405637"/>
            <a:ext cx="875396" cy="865728"/>
          </a:xfrm>
          <a:prstGeom prst="mathMultiply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339752" y="1779662"/>
            <a:ext cx="3960440" cy="2579317"/>
            <a:chOff x="2339752" y="1779662"/>
            <a:chExt cx="3960440" cy="2579317"/>
          </a:xfrm>
        </p:grpSpPr>
        <p:cxnSp>
          <p:nvCxnSpPr>
            <p:cNvPr id="11" name="Straight Connector 10"/>
            <p:cNvCxnSpPr/>
            <p:nvPr/>
          </p:nvCxnSpPr>
          <p:spPr>
            <a:xfrm flipH="1" flipV="1">
              <a:off x="2339752" y="1959682"/>
              <a:ext cx="676552" cy="2126791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2339752" y="1779662"/>
              <a:ext cx="3960440" cy="180021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Freeform 12"/>
            <p:cNvSpPr/>
            <p:nvPr/>
          </p:nvSpPr>
          <p:spPr>
            <a:xfrm>
              <a:off x="3002064" y="4054721"/>
              <a:ext cx="2448278" cy="304258"/>
            </a:xfrm>
            <a:custGeom>
              <a:avLst/>
              <a:gdLst>
                <a:gd name="connsiteX0" fmla="*/ 0 w 2508224"/>
                <a:gd name="connsiteY0" fmla="*/ 0 h 304258"/>
                <a:gd name="connsiteX1" fmla="*/ 733778 w 2508224"/>
                <a:gd name="connsiteY1" fmla="*/ 225778 h 304258"/>
                <a:gd name="connsiteX2" fmla="*/ 1659467 w 2508224"/>
                <a:gd name="connsiteY2" fmla="*/ 293511 h 304258"/>
                <a:gd name="connsiteX3" fmla="*/ 2449689 w 2508224"/>
                <a:gd name="connsiteY3" fmla="*/ 22578 h 304258"/>
                <a:gd name="connsiteX4" fmla="*/ 2449689 w 2508224"/>
                <a:gd name="connsiteY4" fmla="*/ 33867 h 304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8224" h="304258">
                  <a:moveTo>
                    <a:pt x="0" y="0"/>
                  </a:moveTo>
                  <a:cubicBezTo>
                    <a:pt x="228600" y="88429"/>
                    <a:pt x="457200" y="176859"/>
                    <a:pt x="733778" y="225778"/>
                  </a:cubicBezTo>
                  <a:cubicBezTo>
                    <a:pt x="1010356" y="274697"/>
                    <a:pt x="1373482" y="327378"/>
                    <a:pt x="1659467" y="293511"/>
                  </a:cubicBezTo>
                  <a:cubicBezTo>
                    <a:pt x="1945452" y="259644"/>
                    <a:pt x="2317985" y="65852"/>
                    <a:pt x="2449689" y="22578"/>
                  </a:cubicBezTo>
                  <a:cubicBezTo>
                    <a:pt x="2581393" y="-20696"/>
                    <a:pt x="2449689" y="33867"/>
                    <a:pt x="2449689" y="33867"/>
                  </a:cubicBezTo>
                </a:path>
              </a:pathLst>
            </a:cu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Connector 23"/>
            <p:cNvCxnSpPr/>
            <p:nvPr/>
          </p:nvCxnSpPr>
          <p:spPr>
            <a:xfrm flipV="1">
              <a:off x="5450342" y="1779663"/>
              <a:ext cx="849850" cy="2275058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ectangle 24"/>
          <p:cNvSpPr/>
          <p:nvPr/>
        </p:nvSpPr>
        <p:spPr>
          <a:xfrm rot="21435807">
            <a:off x="2592315" y="1892905"/>
            <a:ext cx="3455313" cy="388775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Half Frame 25"/>
          <p:cNvSpPr/>
          <p:nvPr/>
        </p:nvSpPr>
        <p:spPr>
          <a:xfrm rot="18378447" flipV="1">
            <a:off x="3632487" y="1094593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1" name="Picture 2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4399" y="3680046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109" y="4195589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86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  <p:bldP spid="9" grpId="1" animBg="1"/>
      <p:bldP spid="14" grpId="0" animBg="1"/>
      <p:bldP spid="20" grpId="0" animBg="1"/>
      <p:bldP spid="23" grpId="0" animBg="1"/>
      <p:bldP spid="25" grpId="0" animBg="1"/>
      <p:bldP spid="25" grpId="1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860398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find the quadrilaterals.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0" name="Parallelogram 39"/>
          <p:cNvSpPr/>
          <p:nvPr/>
        </p:nvSpPr>
        <p:spPr>
          <a:xfrm rot="9491473">
            <a:off x="2395556" y="2339208"/>
            <a:ext cx="3148021" cy="2435701"/>
          </a:xfrm>
          <a:custGeom>
            <a:avLst/>
            <a:gdLst>
              <a:gd name="connsiteX0" fmla="*/ 0 w 3035761"/>
              <a:gd name="connsiteY0" fmla="*/ 2390748 h 2390748"/>
              <a:gd name="connsiteX1" fmla="*/ 992232 w 3035761"/>
              <a:gd name="connsiteY1" fmla="*/ 0 h 2390748"/>
              <a:gd name="connsiteX2" fmla="*/ 3035761 w 3035761"/>
              <a:gd name="connsiteY2" fmla="*/ 0 h 2390748"/>
              <a:gd name="connsiteX3" fmla="*/ 2043529 w 3035761"/>
              <a:gd name="connsiteY3" fmla="*/ 2390748 h 2390748"/>
              <a:gd name="connsiteX4" fmla="*/ 0 w 3035761"/>
              <a:gd name="connsiteY4" fmla="*/ 2390748 h 2390748"/>
              <a:gd name="connsiteX0" fmla="*/ 0 w 3212956"/>
              <a:gd name="connsiteY0" fmla="*/ 2390748 h 2390748"/>
              <a:gd name="connsiteX1" fmla="*/ 992232 w 3212956"/>
              <a:gd name="connsiteY1" fmla="*/ 0 h 2390748"/>
              <a:gd name="connsiteX2" fmla="*/ 3212956 w 3212956"/>
              <a:gd name="connsiteY2" fmla="*/ 751637 h 2390748"/>
              <a:gd name="connsiteX3" fmla="*/ 2043529 w 3212956"/>
              <a:gd name="connsiteY3" fmla="*/ 2390748 h 2390748"/>
              <a:gd name="connsiteX4" fmla="*/ 0 w 3212956"/>
              <a:gd name="connsiteY4" fmla="*/ 2390748 h 2390748"/>
              <a:gd name="connsiteX0" fmla="*/ 0 w 3212956"/>
              <a:gd name="connsiteY0" fmla="*/ 2448187 h 2448187"/>
              <a:gd name="connsiteX1" fmla="*/ 957281 w 3212956"/>
              <a:gd name="connsiteY1" fmla="*/ 0 h 2448187"/>
              <a:gd name="connsiteX2" fmla="*/ 3212956 w 3212956"/>
              <a:gd name="connsiteY2" fmla="*/ 809076 h 2448187"/>
              <a:gd name="connsiteX3" fmla="*/ 2043529 w 3212956"/>
              <a:gd name="connsiteY3" fmla="*/ 2448187 h 2448187"/>
              <a:gd name="connsiteX4" fmla="*/ 0 w 3212956"/>
              <a:gd name="connsiteY4" fmla="*/ 2448187 h 2448187"/>
              <a:gd name="connsiteX0" fmla="*/ 0 w 3148021"/>
              <a:gd name="connsiteY0" fmla="*/ 2448187 h 2448187"/>
              <a:gd name="connsiteX1" fmla="*/ 957281 w 3148021"/>
              <a:gd name="connsiteY1" fmla="*/ 0 h 2448187"/>
              <a:gd name="connsiteX2" fmla="*/ 3148021 w 3148021"/>
              <a:gd name="connsiteY2" fmla="*/ 898962 h 2448187"/>
              <a:gd name="connsiteX3" fmla="*/ 2043529 w 3148021"/>
              <a:gd name="connsiteY3" fmla="*/ 2448187 h 2448187"/>
              <a:gd name="connsiteX4" fmla="*/ 0 w 3148021"/>
              <a:gd name="connsiteY4" fmla="*/ 2448187 h 2448187"/>
              <a:gd name="connsiteX0" fmla="*/ 0 w 3148021"/>
              <a:gd name="connsiteY0" fmla="*/ 2435701 h 2435701"/>
              <a:gd name="connsiteX1" fmla="*/ 952285 w 3148021"/>
              <a:gd name="connsiteY1" fmla="*/ 0 h 2435701"/>
              <a:gd name="connsiteX2" fmla="*/ 3148021 w 3148021"/>
              <a:gd name="connsiteY2" fmla="*/ 886476 h 2435701"/>
              <a:gd name="connsiteX3" fmla="*/ 2043529 w 3148021"/>
              <a:gd name="connsiteY3" fmla="*/ 2435701 h 2435701"/>
              <a:gd name="connsiteX4" fmla="*/ 0 w 3148021"/>
              <a:gd name="connsiteY4" fmla="*/ 2435701 h 2435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48021" h="2435701">
                <a:moveTo>
                  <a:pt x="0" y="2435701"/>
                </a:moveTo>
                <a:lnTo>
                  <a:pt x="952285" y="0"/>
                </a:lnTo>
                <a:lnTo>
                  <a:pt x="3148021" y="886476"/>
                </a:lnTo>
                <a:lnTo>
                  <a:pt x="2043529" y="2435701"/>
                </a:lnTo>
                <a:lnTo>
                  <a:pt x="0" y="2435701"/>
                </a:ln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" name="Right Triangle 1"/>
          <p:cNvSpPr/>
          <p:nvPr/>
        </p:nvSpPr>
        <p:spPr>
          <a:xfrm rot="8090844">
            <a:off x="5342869" y="2371497"/>
            <a:ext cx="3333416" cy="1862609"/>
          </a:xfrm>
          <a:custGeom>
            <a:avLst/>
            <a:gdLst>
              <a:gd name="connsiteX0" fmla="*/ 0 w 3333416"/>
              <a:gd name="connsiteY0" fmla="*/ 1862609 h 1862609"/>
              <a:gd name="connsiteX1" fmla="*/ 617790 w 3333416"/>
              <a:gd name="connsiteY1" fmla="*/ 0 h 1862609"/>
              <a:gd name="connsiteX2" fmla="*/ 2715626 w 3333416"/>
              <a:gd name="connsiteY2" fmla="*/ 0 h 1862609"/>
              <a:gd name="connsiteX3" fmla="*/ 3333416 w 3333416"/>
              <a:gd name="connsiteY3" fmla="*/ 1862609 h 1862609"/>
              <a:gd name="connsiteX4" fmla="*/ 0 w 3333416"/>
              <a:gd name="connsiteY4" fmla="*/ 1862609 h 1862609"/>
              <a:gd name="connsiteX0" fmla="*/ 0 w 3333416"/>
              <a:gd name="connsiteY0" fmla="*/ 1862609 h 1862609"/>
              <a:gd name="connsiteX1" fmla="*/ 617790 w 3333416"/>
              <a:gd name="connsiteY1" fmla="*/ 0 h 1862609"/>
              <a:gd name="connsiteX2" fmla="*/ 2524493 w 3333416"/>
              <a:gd name="connsiteY2" fmla="*/ 360816 h 1862609"/>
              <a:gd name="connsiteX3" fmla="*/ 3333416 w 3333416"/>
              <a:gd name="connsiteY3" fmla="*/ 1862609 h 1862609"/>
              <a:gd name="connsiteX4" fmla="*/ 0 w 3333416"/>
              <a:gd name="connsiteY4" fmla="*/ 1862609 h 1862609"/>
              <a:gd name="connsiteX0" fmla="*/ 0 w 3333416"/>
              <a:gd name="connsiteY0" fmla="*/ 1862609 h 1862609"/>
              <a:gd name="connsiteX1" fmla="*/ 617790 w 3333416"/>
              <a:gd name="connsiteY1" fmla="*/ 0 h 1862609"/>
              <a:gd name="connsiteX2" fmla="*/ 2562578 w 3333416"/>
              <a:gd name="connsiteY2" fmla="*/ 341901 h 1862609"/>
              <a:gd name="connsiteX3" fmla="*/ 3333416 w 3333416"/>
              <a:gd name="connsiteY3" fmla="*/ 1862609 h 1862609"/>
              <a:gd name="connsiteX4" fmla="*/ 0 w 3333416"/>
              <a:gd name="connsiteY4" fmla="*/ 1862609 h 1862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33416" h="1862609">
                <a:moveTo>
                  <a:pt x="0" y="1862609"/>
                </a:moveTo>
                <a:lnTo>
                  <a:pt x="617790" y="0"/>
                </a:lnTo>
                <a:lnTo>
                  <a:pt x="2562578" y="341901"/>
                </a:lnTo>
                <a:lnTo>
                  <a:pt x="3333416" y="1862609"/>
                </a:lnTo>
                <a:lnTo>
                  <a:pt x="0" y="1862609"/>
                </a:lnTo>
                <a:close/>
              </a:path>
            </a:pathLst>
          </a:cu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34" name="Picture 3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71183">
            <a:off x="6179088" y="3698688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579197">
            <a:off x="6492349" y="1839375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3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90136">
            <a:off x="4483643" y="2220981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Half Frame 36"/>
          <p:cNvSpPr/>
          <p:nvPr/>
        </p:nvSpPr>
        <p:spPr>
          <a:xfrm rot="18378447" flipV="1">
            <a:off x="6677536" y="2708371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52" name="Picture 5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2046" y="4449756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5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609958" y="2925249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5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80608">
            <a:off x="1940001" y="1839377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Half Frame 54"/>
          <p:cNvSpPr/>
          <p:nvPr/>
        </p:nvSpPr>
        <p:spPr>
          <a:xfrm rot="18378447" flipV="1">
            <a:off x="3625536" y="3011229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0" name="Multiply 59"/>
          <p:cNvSpPr/>
          <p:nvPr/>
        </p:nvSpPr>
        <p:spPr>
          <a:xfrm>
            <a:off x="967035" y="2289652"/>
            <a:ext cx="875396" cy="865728"/>
          </a:xfrm>
          <a:prstGeom prst="mathMultiply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27" t="37017" r="30617" b="5309"/>
          <a:stretch/>
        </p:blipFill>
        <p:spPr>
          <a:xfrm rot="21403907" flipH="1">
            <a:off x="7027496" y="2932332"/>
            <a:ext cx="2116167" cy="1690532"/>
          </a:xfrm>
          <a:prstGeom prst="rect">
            <a:avLst/>
          </a:prstGeom>
        </p:spPr>
      </p:pic>
      <p:sp>
        <p:nvSpPr>
          <p:cNvPr id="21" name="Oval Callout 20"/>
          <p:cNvSpPr/>
          <p:nvPr/>
        </p:nvSpPr>
        <p:spPr>
          <a:xfrm>
            <a:off x="5492628" y="2247840"/>
            <a:ext cx="2448272" cy="1314238"/>
          </a:xfrm>
          <a:prstGeom prst="wedgeEllipseCallout">
            <a:avLst>
              <a:gd name="adj1" fmla="val 49560"/>
              <a:gd name="adj2" fmla="val 53928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600639" y="2505697"/>
            <a:ext cx="22695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Which one does not have 4 straight sides?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688660" y="2478752"/>
            <a:ext cx="20935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shape on the left is not a quadrilateral!</a:t>
            </a:r>
          </a:p>
        </p:txBody>
      </p:sp>
      <p:sp>
        <p:nvSpPr>
          <p:cNvPr id="4" name="Down Arrow 3"/>
          <p:cNvSpPr/>
          <p:nvPr/>
        </p:nvSpPr>
        <p:spPr>
          <a:xfrm>
            <a:off x="1320209" y="811171"/>
            <a:ext cx="454916" cy="628887"/>
          </a:xfrm>
          <a:prstGeom prst="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6" name="Picture 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0701">
            <a:off x="4276427" y="4100966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10959">
            <a:off x="951290" y="3108286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323528" y="1504800"/>
            <a:ext cx="2448278" cy="2787108"/>
            <a:chOff x="323528" y="1504800"/>
            <a:chExt cx="2448278" cy="2787108"/>
          </a:xfrm>
        </p:grpSpPr>
        <p:cxnSp>
          <p:nvCxnSpPr>
            <p:cNvPr id="31" name="Straight Connector 30"/>
            <p:cNvCxnSpPr/>
            <p:nvPr/>
          </p:nvCxnSpPr>
          <p:spPr>
            <a:xfrm rot="10800000" flipV="1">
              <a:off x="1466528" y="1777307"/>
              <a:ext cx="1291038" cy="2514601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323528" y="1777307"/>
              <a:ext cx="144016" cy="1838559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Freeform 32"/>
            <p:cNvSpPr/>
            <p:nvPr/>
          </p:nvSpPr>
          <p:spPr>
            <a:xfrm rot="10800000">
              <a:off x="323528" y="1504800"/>
              <a:ext cx="2448278" cy="304258"/>
            </a:xfrm>
            <a:custGeom>
              <a:avLst/>
              <a:gdLst>
                <a:gd name="connsiteX0" fmla="*/ 0 w 2508224"/>
                <a:gd name="connsiteY0" fmla="*/ 0 h 304258"/>
                <a:gd name="connsiteX1" fmla="*/ 733778 w 2508224"/>
                <a:gd name="connsiteY1" fmla="*/ 225778 h 304258"/>
                <a:gd name="connsiteX2" fmla="*/ 1659467 w 2508224"/>
                <a:gd name="connsiteY2" fmla="*/ 293511 h 304258"/>
                <a:gd name="connsiteX3" fmla="*/ 2449689 w 2508224"/>
                <a:gd name="connsiteY3" fmla="*/ 22578 h 304258"/>
                <a:gd name="connsiteX4" fmla="*/ 2449689 w 2508224"/>
                <a:gd name="connsiteY4" fmla="*/ 33867 h 304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8224" h="304258">
                  <a:moveTo>
                    <a:pt x="0" y="0"/>
                  </a:moveTo>
                  <a:cubicBezTo>
                    <a:pt x="228600" y="88429"/>
                    <a:pt x="457200" y="176859"/>
                    <a:pt x="733778" y="225778"/>
                  </a:cubicBezTo>
                  <a:cubicBezTo>
                    <a:pt x="1010356" y="274697"/>
                    <a:pt x="1373482" y="327378"/>
                    <a:pt x="1659467" y="293511"/>
                  </a:cubicBezTo>
                  <a:cubicBezTo>
                    <a:pt x="1945452" y="259644"/>
                    <a:pt x="2317985" y="65852"/>
                    <a:pt x="2449689" y="22578"/>
                  </a:cubicBezTo>
                  <a:cubicBezTo>
                    <a:pt x="2581393" y="-20696"/>
                    <a:pt x="2449689" y="33867"/>
                    <a:pt x="2449689" y="33867"/>
                  </a:cubicBezTo>
                </a:path>
              </a:pathLst>
            </a:cu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8" name="Straight Connector 37"/>
            <p:cNvCxnSpPr/>
            <p:nvPr/>
          </p:nvCxnSpPr>
          <p:spPr>
            <a:xfrm>
              <a:off x="467544" y="3615866"/>
              <a:ext cx="998983" cy="676042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7" name="Picture 5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48878">
            <a:off x="-1511795" y="2615613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5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834423">
            <a:off x="679247" y="2925247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5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9699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9332">
            <a:off x="-574834" y="4106335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4647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0" grpId="0" animBg="1"/>
      <p:bldP spid="2" grpId="0" animBg="1"/>
      <p:bldP spid="37" grpId="0" animBg="1"/>
      <p:bldP spid="55" grpId="0" animBg="1"/>
      <p:bldP spid="60" grpId="0" animBg="1"/>
      <p:bldP spid="21" grpId="0" animBg="1"/>
      <p:bldP spid="21" grpId="1" animBg="1"/>
      <p:bldP spid="21" grpId="2" animBg="1"/>
      <p:bldP spid="22" grpId="0"/>
      <p:bldP spid="22" grpId="1"/>
      <p:bldP spid="51" grpId="0"/>
      <p:bldP spid="4" grpId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914400" y="987574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All sides must meet or connect!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V="1">
            <a:off x="1114621" y="1851670"/>
            <a:ext cx="1694394" cy="27003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5760132" y="2355726"/>
            <a:ext cx="1368152" cy="154522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1115616" y="3979890"/>
            <a:ext cx="4155882" cy="57208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/>
        </p:nvSpPr>
        <p:spPr>
          <a:xfrm>
            <a:off x="2538993" y="1635646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Half Frame 34"/>
          <p:cNvSpPr/>
          <p:nvPr/>
        </p:nvSpPr>
        <p:spPr>
          <a:xfrm rot="13238728">
            <a:off x="2202697" y="1299085"/>
            <a:ext cx="356955" cy="48521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Oval 35"/>
          <p:cNvSpPr/>
          <p:nvPr/>
        </p:nvSpPr>
        <p:spPr>
          <a:xfrm>
            <a:off x="875622" y="4317944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Half Frame 36"/>
          <p:cNvSpPr/>
          <p:nvPr/>
        </p:nvSpPr>
        <p:spPr>
          <a:xfrm rot="13238728">
            <a:off x="416400" y="4165353"/>
            <a:ext cx="356955" cy="48521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Oval 37"/>
          <p:cNvSpPr/>
          <p:nvPr/>
        </p:nvSpPr>
        <p:spPr>
          <a:xfrm>
            <a:off x="5040795" y="3533201"/>
            <a:ext cx="899357" cy="87476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Multiply 38"/>
          <p:cNvSpPr/>
          <p:nvPr/>
        </p:nvSpPr>
        <p:spPr>
          <a:xfrm>
            <a:off x="5867427" y="3586270"/>
            <a:ext cx="720080" cy="787239"/>
          </a:xfrm>
          <a:prstGeom prst="mathMultiply">
            <a:avLst>
              <a:gd name="adj1" fmla="val 20385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 flipH="1">
            <a:off x="5271498" y="2355726"/>
            <a:ext cx="1856786" cy="1624164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5017264" y="3759882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2" name="Half Frame 41"/>
          <p:cNvSpPr/>
          <p:nvPr/>
        </p:nvSpPr>
        <p:spPr>
          <a:xfrm rot="13238728">
            <a:off x="5686743" y="3658344"/>
            <a:ext cx="356955" cy="48521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34" t="29642" r="37058" b="35179"/>
          <a:stretch/>
        </p:blipFill>
        <p:spPr>
          <a:xfrm>
            <a:off x="2448305" y="2644563"/>
            <a:ext cx="1285850" cy="1046489"/>
          </a:xfrm>
          <a:prstGeom prst="rect">
            <a:avLst/>
          </a:prstGeom>
        </p:spPr>
      </p:pic>
      <p:cxnSp>
        <p:nvCxnSpPr>
          <p:cNvPr id="44" name="Straight Connector 43"/>
          <p:cNvCxnSpPr/>
          <p:nvPr/>
        </p:nvCxnSpPr>
        <p:spPr>
          <a:xfrm>
            <a:off x="2809014" y="1851670"/>
            <a:ext cx="4319270" cy="504056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val 44"/>
          <p:cNvSpPr/>
          <p:nvPr/>
        </p:nvSpPr>
        <p:spPr>
          <a:xfrm>
            <a:off x="6874050" y="2162875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Half Frame 45"/>
          <p:cNvSpPr/>
          <p:nvPr/>
        </p:nvSpPr>
        <p:spPr>
          <a:xfrm rot="13238728">
            <a:off x="7387273" y="1812780"/>
            <a:ext cx="356955" cy="48521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081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11 -0.037 C -0.00799 -0.09066 0.03924 -0.12951 0.09601 -0.12242 C 0.15295 -0.11563 0.19826 -0.06599 0.19601 -0.01172 C 0.19392 0.04255 0.14531 0.07956 0.08837 0.07246 C 0.0316 0.06568 -0.01302 0.01604 -0.01111 -0.037 Z " pathEditMode="relative" rAng="-5162498" ptsTypes="fffff">
                                      <p:cBhvr>
                                        <p:cTn id="127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65" y="12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4" grpId="0" animBg="1"/>
      <p:bldP spid="34" grpId="1" animBg="1"/>
      <p:bldP spid="35" grpId="0" animBg="1"/>
      <p:bldP spid="36" grpId="0" animBg="1"/>
      <p:bldP spid="36" grpId="1" animBg="1"/>
      <p:bldP spid="37" grpId="0" animBg="1"/>
      <p:bldP spid="38" grpId="0" animBg="1"/>
      <p:bldP spid="38" grpId="1" animBg="1"/>
      <p:bldP spid="39" grpId="0" animBg="1"/>
      <p:bldP spid="39" grpId="1" animBg="1"/>
      <p:bldP spid="41" grpId="0" animBg="1"/>
      <p:bldP spid="41" grpId="1" animBg="1"/>
      <p:bldP spid="42" grpId="0" animBg="1"/>
      <p:bldP spid="45" grpId="0" animBg="1"/>
      <p:bldP spid="45" grpId="1" animBg="1"/>
      <p:bldP spid="4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860398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find the quadrilaterals.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7" name="Half Frame 36"/>
          <p:cNvSpPr/>
          <p:nvPr/>
        </p:nvSpPr>
        <p:spPr>
          <a:xfrm rot="18378447" flipV="1">
            <a:off x="7128122" y="2346316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5" name="Half Frame 54"/>
          <p:cNvSpPr/>
          <p:nvPr/>
        </p:nvSpPr>
        <p:spPr>
          <a:xfrm rot="18378447" flipV="1">
            <a:off x="1186996" y="2680044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0" name="Multiply 59"/>
          <p:cNvSpPr/>
          <p:nvPr/>
        </p:nvSpPr>
        <p:spPr>
          <a:xfrm>
            <a:off x="4028495" y="2740531"/>
            <a:ext cx="875396" cy="865728"/>
          </a:xfrm>
          <a:prstGeom prst="mathMultiply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Diamond 23"/>
          <p:cNvSpPr/>
          <p:nvPr/>
        </p:nvSpPr>
        <p:spPr>
          <a:xfrm>
            <a:off x="397742" y="1599642"/>
            <a:ext cx="2412268" cy="2988332"/>
          </a:xfrm>
          <a:prstGeom prst="diamond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9" name="Oval 48"/>
          <p:cNvSpPr/>
          <p:nvPr/>
        </p:nvSpPr>
        <p:spPr>
          <a:xfrm>
            <a:off x="1349642" y="1382538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0" name="Oval 49"/>
          <p:cNvSpPr/>
          <p:nvPr/>
        </p:nvSpPr>
        <p:spPr>
          <a:xfrm>
            <a:off x="143508" y="2827404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6" name="Oval 55"/>
          <p:cNvSpPr/>
          <p:nvPr/>
        </p:nvSpPr>
        <p:spPr>
          <a:xfrm>
            <a:off x="2528353" y="2871967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1" name="Oval 60"/>
          <p:cNvSpPr/>
          <p:nvPr/>
        </p:nvSpPr>
        <p:spPr>
          <a:xfrm>
            <a:off x="2589575" y="1779662"/>
            <a:ext cx="866301" cy="83279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2" name="Oval 61"/>
          <p:cNvSpPr/>
          <p:nvPr/>
        </p:nvSpPr>
        <p:spPr>
          <a:xfrm>
            <a:off x="5093948" y="1590687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3" name="Oval 62"/>
          <p:cNvSpPr/>
          <p:nvPr/>
        </p:nvSpPr>
        <p:spPr>
          <a:xfrm>
            <a:off x="3957726" y="4372644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4" name="Oval 63"/>
          <p:cNvSpPr/>
          <p:nvPr/>
        </p:nvSpPr>
        <p:spPr>
          <a:xfrm>
            <a:off x="8433340" y="1635646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5" name="Oval 64"/>
          <p:cNvSpPr/>
          <p:nvPr/>
        </p:nvSpPr>
        <p:spPr>
          <a:xfrm>
            <a:off x="6586018" y="1519542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6" name="Oval 65"/>
          <p:cNvSpPr/>
          <p:nvPr/>
        </p:nvSpPr>
        <p:spPr>
          <a:xfrm>
            <a:off x="5613910" y="3904592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8179106" y="3525856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2951820" y="1788046"/>
            <a:ext cx="2448272" cy="2871936"/>
            <a:chOff x="2951820" y="1788046"/>
            <a:chExt cx="2448272" cy="2871936"/>
          </a:xfrm>
        </p:grpSpPr>
        <p:grpSp>
          <p:nvGrpSpPr>
            <p:cNvPr id="25" name="Group 24"/>
            <p:cNvGrpSpPr/>
            <p:nvPr/>
          </p:nvGrpSpPr>
          <p:grpSpPr>
            <a:xfrm>
              <a:off x="2951820" y="1788046"/>
              <a:ext cx="2448272" cy="2871936"/>
              <a:chOff x="2951820" y="1788046"/>
              <a:chExt cx="2448272" cy="2871936"/>
            </a:xfrm>
          </p:grpSpPr>
          <p:cxnSp>
            <p:nvCxnSpPr>
              <p:cNvPr id="14" name="Straight Connector 13"/>
              <p:cNvCxnSpPr/>
              <p:nvPr/>
            </p:nvCxnSpPr>
            <p:spPr>
              <a:xfrm>
                <a:off x="2951820" y="2378994"/>
                <a:ext cx="1260140" cy="228098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 flipH="1">
                <a:off x="5296272" y="1789572"/>
                <a:ext cx="103820" cy="2870410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 flipH="1">
                <a:off x="3131840" y="1788046"/>
                <a:ext cx="2268252" cy="243644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4" name="Straight Connector 33"/>
            <p:cNvCxnSpPr/>
            <p:nvPr/>
          </p:nvCxnSpPr>
          <p:spPr>
            <a:xfrm flipH="1">
              <a:off x="4211960" y="4659982"/>
              <a:ext cx="1084312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Oval 44"/>
          <p:cNvSpPr/>
          <p:nvPr/>
        </p:nvSpPr>
        <p:spPr>
          <a:xfrm>
            <a:off x="4999636" y="4425956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Oval 45"/>
          <p:cNvSpPr/>
          <p:nvPr/>
        </p:nvSpPr>
        <p:spPr>
          <a:xfrm>
            <a:off x="1349642" y="4283769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5868144" y="1716701"/>
            <a:ext cx="2916324" cy="2448272"/>
            <a:chOff x="5868144" y="1716701"/>
            <a:chExt cx="2916324" cy="2448272"/>
          </a:xfrm>
        </p:grpSpPr>
        <p:cxnSp>
          <p:nvCxnSpPr>
            <p:cNvPr id="28" name="Straight Connector 27"/>
            <p:cNvCxnSpPr/>
            <p:nvPr/>
          </p:nvCxnSpPr>
          <p:spPr>
            <a:xfrm flipH="1">
              <a:off x="8433340" y="1824713"/>
              <a:ext cx="351128" cy="1935169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oup 11"/>
            <p:cNvGrpSpPr/>
            <p:nvPr/>
          </p:nvGrpSpPr>
          <p:grpSpPr>
            <a:xfrm>
              <a:off x="5868144" y="1716701"/>
              <a:ext cx="2916324" cy="2448272"/>
              <a:chOff x="1331640" y="1563638"/>
              <a:chExt cx="2916324" cy="2448272"/>
            </a:xfrm>
          </p:grpSpPr>
          <p:cxnSp>
            <p:nvCxnSpPr>
              <p:cNvPr id="6" name="Straight Connector 5"/>
              <p:cNvCxnSpPr/>
              <p:nvPr/>
            </p:nvCxnSpPr>
            <p:spPr>
              <a:xfrm flipH="1">
                <a:off x="1331640" y="1563638"/>
                <a:ext cx="972109" cy="2448272"/>
              </a:xfrm>
              <a:prstGeom prst="line">
                <a:avLst/>
              </a:prstGeom>
              <a:ln w="381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2303748" y="1563638"/>
                <a:ext cx="1944216" cy="108012"/>
              </a:xfrm>
              <a:prstGeom prst="line">
                <a:avLst/>
              </a:prstGeom>
              <a:ln w="381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 flipH="1">
                <a:off x="1331642" y="3606819"/>
                <a:ext cx="2565194" cy="405091"/>
              </a:xfrm>
              <a:prstGeom prst="line">
                <a:avLst/>
              </a:prstGeom>
              <a:ln w="381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32" t="35705" r="30371" b="7661"/>
          <a:stretch/>
        </p:blipFill>
        <p:spPr>
          <a:xfrm rot="21332155" flipH="1">
            <a:off x="6947031" y="3016491"/>
            <a:ext cx="2171802" cy="1669515"/>
          </a:xfrm>
          <a:prstGeom prst="rect">
            <a:avLst/>
          </a:prstGeom>
        </p:spPr>
      </p:pic>
      <p:sp>
        <p:nvSpPr>
          <p:cNvPr id="21" name="Oval Callout 20"/>
          <p:cNvSpPr/>
          <p:nvPr/>
        </p:nvSpPr>
        <p:spPr>
          <a:xfrm>
            <a:off x="5400092" y="2283718"/>
            <a:ext cx="2448272" cy="1314238"/>
          </a:xfrm>
          <a:prstGeom prst="wedgeEllipseCallout">
            <a:avLst>
              <a:gd name="adj1" fmla="val 52433"/>
              <a:gd name="adj2" fmla="val 61064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08103" y="2499742"/>
            <a:ext cx="22695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Which one </a:t>
            </a:r>
            <a:b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does not have </a:t>
            </a:r>
            <a:b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4 corners?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630396" y="2535746"/>
            <a:ext cx="21819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shape in the middle is not a quadrilateral!</a:t>
            </a:r>
          </a:p>
        </p:txBody>
      </p:sp>
    </p:spTree>
    <p:extLst>
      <p:ext uri="{BB962C8B-B14F-4D97-AF65-F5344CB8AC3E}">
        <p14:creationId xmlns:p14="http://schemas.microsoft.com/office/powerpoint/2010/main" val="1049489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7" grpId="0" animBg="1"/>
      <p:bldP spid="55" grpId="0" animBg="1"/>
      <p:bldP spid="60" grpId="0" animBg="1"/>
      <p:bldP spid="24" grpId="0" animBg="1"/>
      <p:bldP spid="24" grpId="1" animBg="1"/>
      <p:bldP spid="49" grpId="0" animBg="1"/>
      <p:bldP spid="50" grpId="0" animBg="1"/>
      <p:bldP spid="56" grpId="0" animBg="1"/>
      <p:bldP spid="61" grpId="0" animBg="1"/>
      <p:bldP spid="61" grpId="1" animBg="1"/>
      <p:bldP spid="62" grpId="0" animBg="1"/>
      <p:bldP spid="63" grpId="0" animBg="1"/>
      <p:bldP spid="64" grpId="0" animBg="1"/>
      <p:bldP spid="65" grpId="0" animBg="1"/>
      <p:bldP spid="66" grpId="0" animBg="1"/>
      <p:bldP spid="33" grpId="0" animBg="1"/>
      <p:bldP spid="45" grpId="0" animBg="1"/>
      <p:bldP spid="46" grpId="0" animBg="1"/>
      <p:bldP spid="21" grpId="0" animBg="1"/>
      <p:bldP spid="21" grpId="2" animBg="1"/>
      <p:bldP spid="21" grpId="3" animBg="1"/>
      <p:bldP spid="22" grpId="0"/>
      <p:bldP spid="22" grpId="1"/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60" t="38738" r="38395" b="9145"/>
          <a:stretch/>
        </p:blipFill>
        <p:spPr>
          <a:xfrm>
            <a:off x="6148772" y="1786570"/>
            <a:ext cx="2386189" cy="2794874"/>
          </a:xfrm>
          <a:prstGeom prst="rect">
            <a:avLst/>
          </a:prstGeom>
        </p:spPr>
      </p:pic>
      <p:sp>
        <p:nvSpPr>
          <p:cNvPr id="6" name="Cloud Callout 5"/>
          <p:cNvSpPr/>
          <p:nvPr/>
        </p:nvSpPr>
        <p:spPr>
          <a:xfrm>
            <a:off x="3959932" y="857250"/>
            <a:ext cx="2484276" cy="1966528"/>
          </a:xfrm>
          <a:prstGeom prst="cloudCallout">
            <a:avLst>
              <a:gd name="adj1" fmla="val 65284"/>
              <a:gd name="adj2" fmla="val 28546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03948" y="1421363"/>
            <a:ext cx="2171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This is not a quadrilateral!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755576" y="1071727"/>
            <a:ext cx="3563131" cy="2832171"/>
            <a:chOff x="755576" y="1071727"/>
            <a:chExt cx="3563131" cy="2832171"/>
          </a:xfrm>
        </p:grpSpPr>
        <p:cxnSp>
          <p:nvCxnSpPr>
            <p:cNvPr id="10" name="Straight Connector 9"/>
            <p:cNvCxnSpPr/>
            <p:nvPr/>
          </p:nvCxnSpPr>
          <p:spPr>
            <a:xfrm flipV="1">
              <a:off x="755576" y="1071728"/>
              <a:ext cx="2390453" cy="283217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V="1">
              <a:off x="755576" y="3532055"/>
              <a:ext cx="3563131" cy="371843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V="1">
              <a:off x="2593550" y="1071727"/>
              <a:ext cx="552479" cy="1723296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2593550" y="2795023"/>
              <a:ext cx="1725157" cy="737033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Half Frame 10"/>
          <p:cNvSpPr/>
          <p:nvPr/>
        </p:nvSpPr>
        <p:spPr>
          <a:xfrm rot="18378447" flipV="1">
            <a:off x="675083" y="1360306"/>
            <a:ext cx="3209151" cy="1812185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54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9179</TotalTime>
  <Words>753</Words>
  <Application>Microsoft Office PowerPoint</Application>
  <PresentationFormat>On-screen Show (16:9)</PresentationFormat>
  <Paragraphs>94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Courier New</vt:lpstr>
      <vt:lpstr>Wingdings</vt:lpstr>
      <vt:lpstr>Orly's Font 2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355</cp:revision>
  <dcterms:created xsi:type="dcterms:W3CDTF">2011-06-12T17:04:43Z</dcterms:created>
  <dcterms:modified xsi:type="dcterms:W3CDTF">2015-06-07T14:55:49Z</dcterms:modified>
</cp:coreProperties>
</file>